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Arial Bold" panose="020B0802020202020204" pitchFamily="34" charset="77"/>
      <p:regular r:id="rId14"/>
      <p:bold r:id="rId15"/>
    </p:embeddedFont>
    <p:embeddedFont>
      <p:font typeface="Bebas Neue Bold" panose="020B0606020202050201" pitchFamily="34" charset="7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503030501040103" pitchFamily="34" charset="0"/>
      <p:regular r:id="rId22"/>
    </p:embeddedFont>
    <p:embeddedFont>
      <p:font typeface="Canva Sans Bold" panose="020B0803030501040103" pitchFamily="34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8" autoAdjust="0"/>
    <p:restoredTop sz="94609" autoAdjust="0"/>
  </p:normalViewPr>
  <p:slideViewPr>
    <p:cSldViewPr>
      <p:cViewPr varScale="1">
        <p:scale>
          <a:sx n="83" d="100"/>
          <a:sy n="83" d="100"/>
        </p:scale>
        <p:origin x="224" y="1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02610" y="1211635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61408" y="2694886"/>
            <a:ext cx="14165185" cy="43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sz="25271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NETFLIX</a:t>
            </a:r>
          </a:p>
        </p:txBody>
      </p:sp>
      <p:sp>
        <p:nvSpPr>
          <p:cNvPr id="7" name="Freeform 7"/>
          <p:cNvSpPr/>
          <p:nvPr/>
        </p:nvSpPr>
        <p:spPr>
          <a:xfrm>
            <a:off x="215830" y="396545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73348" y="6813876"/>
            <a:ext cx="9941303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WWW.NETFLIX.COM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0560" y="7914938"/>
            <a:ext cx="6896032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26032" y="8431355"/>
            <a:ext cx="7224338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KIRUBAKARAN V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395187"/>
            <a:ext cx="7803095" cy="6564354"/>
          </a:xfrm>
          <a:custGeom>
            <a:avLst/>
            <a:gdLst/>
            <a:ahLst/>
            <a:cxnLst/>
            <a:rect l="l" t="t" r="r" b="b"/>
            <a:pathLst>
              <a:path w="7803095" h="6564354">
                <a:moveTo>
                  <a:pt x="0" y="0"/>
                </a:moveTo>
                <a:lnTo>
                  <a:pt x="7803095" y="0"/>
                </a:lnTo>
                <a:lnTo>
                  <a:pt x="7803095" y="6564354"/>
                </a:lnTo>
                <a:lnTo>
                  <a:pt x="0" y="6564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02672" y="1720946"/>
            <a:ext cx="7238595" cy="7238595"/>
          </a:xfrm>
          <a:custGeom>
            <a:avLst/>
            <a:gdLst/>
            <a:ahLst/>
            <a:cxnLst/>
            <a:rect l="l" t="t" r="r" b="b"/>
            <a:pathLst>
              <a:path w="7238595" h="7238595">
                <a:moveTo>
                  <a:pt x="0" y="0"/>
                </a:moveTo>
                <a:lnTo>
                  <a:pt x="7238595" y="0"/>
                </a:lnTo>
                <a:lnTo>
                  <a:pt x="7238595" y="7238595"/>
                </a:lnTo>
                <a:lnTo>
                  <a:pt x="0" y="7238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3622" y="338587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8240" y="1106860"/>
            <a:ext cx="435695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MULTIVARIATE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6247" y="9351890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HEATMAP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4672" y="9351890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PAIRPLOT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61408" y="2361511"/>
            <a:ext cx="14165185" cy="44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sz="25271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352296" y="338587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43483" y="6366253"/>
            <a:ext cx="8532724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  KIRUBAKARAN 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42063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3"/>
                </a:lnTo>
                <a:lnTo>
                  <a:pt x="0" y="7156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70617" y="1658828"/>
            <a:ext cx="4752397" cy="8628172"/>
            <a:chOff x="0" y="0"/>
            <a:chExt cx="349758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85995" t="-18871" r="-13732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391974" y="0"/>
            <a:ext cx="3947476" cy="7166805"/>
            <a:chOff x="0" y="0"/>
            <a:chExt cx="349758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198965" r="-91886" b="-4370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882609" y="565312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68411" y="1201755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913491" y="2775673"/>
            <a:ext cx="597518" cy="103605"/>
            <a:chOff x="0" y="0"/>
            <a:chExt cx="812800" cy="1409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52296" y="364714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93534" y="1716226"/>
            <a:ext cx="363743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797" y="3360841"/>
            <a:ext cx="6247336" cy="100264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b="1" spc="3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 COLLECTION OF METADATA ABOUT THE TITLES AVAILABLE ON NETFLIX (BOTH MOVIES AND TV SHOWS)</a:t>
            </a:r>
            <a:r>
              <a:rPr lang="en-US" spc="3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 spc="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63200" y="5249818"/>
            <a:ext cx="5168647" cy="155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WE ANALYZE?</a:t>
            </a:r>
          </a:p>
          <a:p>
            <a:pPr algn="ctr">
              <a:lnSpc>
                <a:spcPts val="2934"/>
              </a:lnSpc>
              <a:spcBef>
                <a:spcPct val="0"/>
              </a:spcBef>
            </a:pPr>
            <a:endParaRPr lang="en-US" sz="6500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01117" y="6530055"/>
            <a:ext cx="5924697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dirty="0"/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MOIVES VS TV SHOWS (DISTRIBUTION &amp; GROWTH)</a:t>
            </a:r>
          </a:p>
          <a:p>
            <a:pPr marL="151131" lvl="1" algn="just">
              <a:lnSpc>
                <a:spcPts val="1960"/>
              </a:lnSpc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POPULAR GENRES, RATINGS, AND COUNTRIES</a:t>
            </a:r>
          </a:p>
          <a:p>
            <a:pPr marL="151131" lvl="1" algn="just">
              <a:lnSpc>
                <a:spcPts val="1960"/>
              </a:lnSpc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CONTENT AGE, RELEASE TRENDS, AND DURATION</a:t>
            </a:r>
          </a:p>
          <a:p>
            <a:pPr marL="151131" lvl="1" algn="just">
              <a:lnSpc>
                <a:spcPts val="1960"/>
              </a:lnSpc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STATISTICAL TESTS TO COMPARE GROUPS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43146" y="6354158"/>
            <a:ext cx="5297874" cy="167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6"/>
              </a:lnSpc>
            </a:pPr>
            <a:endParaRPr lang="en-US" sz="6854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algn="ctr">
              <a:lnSpc>
                <a:spcPts val="3094"/>
              </a:lnSpc>
              <a:spcBef>
                <a:spcPct val="0"/>
              </a:spcBef>
            </a:pPr>
            <a:endParaRPr lang="en-US" sz="6854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36249" y="1625631"/>
            <a:ext cx="4979574" cy="7035738"/>
            <a:chOff x="0" y="0"/>
            <a:chExt cx="4462780" cy="6305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62780" cy="6305550"/>
            </a:xfrm>
            <a:custGeom>
              <a:avLst/>
              <a:gdLst/>
              <a:ahLst/>
              <a:cxnLst/>
              <a:rect l="l" t="t" r="r" b="b"/>
              <a:pathLst>
                <a:path w="4462780" h="630555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7"/>
              <a:stretch>
                <a:fillRect l="-61219" r="-612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692157" y="2845755"/>
            <a:ext cx="4115610" cy="5815027"/>
            <a:chOff x="0" y="0"/>
            <a:chExt cx="4462780" cy="6305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2780" cy="6305550"/>
            </a:xfrm>
            <a:custGeom>
              <a:avLst/>
              <a:gdLst/>
              <a:ahLst/>
              <a:cxnLst/>
              <a:rect l="l" t="t" r="r" b="b"/>
              <a:pathLst>
                <a:path w="4462780" h="630555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8"/>
              <a:stretch>
                <a:fillRect l="-55968" r="-55968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4790376" y="494366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09191" y="2062788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155141" y="1554778"/>
            <a:ext cx="597518" cy="103605"/>
            <a:chOff x="0" y="0"/>
            <a:chExt cx="812800" cy="1409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52296" y="396545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5141" y="1897700"/>
            <a:ext cx="4313109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55141" y="2923872"/>
            <a:ext cx="5440087" cy="94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Total Records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~8,800 titles (Movies + TV Shows)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9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55141" y="3978607"/>
            <a:ext cx="5728677" cy="200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Features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 (Movie or TV Show), Title, Director, Cast, Country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Date Added, Release Year, Rating, Duration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Listed_in (Genres), Description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9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55141" y="6117590"/>
            <a:ext cx="5836899" cy="306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Derived Metrics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Year Added &amp; Month Added (to study trends)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Content Age (gap between release year and Netflix addition)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Duration_num (minutes for Movies, seasons for TV Shows)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Number of Shows (count of genres per title)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9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70591" y="390903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41034" y="248409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64641" y="2778351"/>
            <a:ext cx="597518" cy="103605"/>
            <a:chOff x="0" y="0"/>
            <a:chExt cx="812800" cy="1409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54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89811" y="2687416"/>
            <a:ext cx="13708378" cy="4912169"/>
          </a:xfrm>
          <a:custGeom>
            <a:avLst/>
            <a:gdLst/>
            <a:ahLst/>
            <a:cxnLst/>
            <a:rect l="l" t="t" r="r" b="b"/>
            <a:pathLst>
              <a:path w="13708378" h="4912169">
                <a:moveTo>
                  <a:pt x="0" y="0"/>
                </a:moveTo>
                <a:lnTo>
                  <a:pt x="13708378" y="0"/>
                </a:lnTo>
                <a:lnTo>
                  <a:pt x="13708378" y="4912168"/>
                </a:lnTo>
                <a:lnTo>
                  <a:pt x="0" y="4912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45262" y="2195909"/>
            <a:ext cx="16805109" cy="5823425"/>
          </a:xfrm>
          <a:custGeom>
            <a:avLst/>
            <a:gdLst/>
            <a:ahLst/>
            <a:cxnLst/>
            <a:rect l="l" t="t" r="r" b="b"/>
            <a:pathLst>
              <a:path w="16805109" h="5823425">
                <a:moveTo>
                  <a:pt x="0" y="0"/>
                </a:moveTo>
                <a:lnTo>
                  <a:pt x="16805109" y="0"/>
                </a:lnTo>
                <a:lnTo>
                  <a:pt x="16805109" y="5823425"/>
                </a:lnTo>
                <a:lnTo>
                  <a:pt x="0" y="5823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03545" y="692859"/>
            <a:ext cx="6369315" cy="18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26467" y="3777899"/>
            <a:ext cx="3049503" cy="2835012"/>
            <a:chOff x="0" y="0"/>
            <a:chExt cx="7500812" cy="6973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00812" cy="6973231"/>
            </a:xfrm>
            <a:custGeom>
              <a:avLst/>
              <a:gdLst/>
              <a:ahLst/>
              <a:cxnLst/>
              <a:rect l="l" t="t" r="r" b="b"/>
              <a:pathLst>
                <a:path w="7500812" h="6973231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7"/>
              <a:stretch>
                <a:fillRect l="-23179" r="-2317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619248" y="3777899"/>
            <a:ext cx="3049503" cy="2835012"/>
            <a:chOff x="0" y="0"/>
            <a:chExt cx="7500812" cy="69732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00812" cy="6973231"/>
            </a:xfrm>
            <a:custGeom>
              <a:avLst/>
              <a:gdLst/>
              <a:ahLst/>
              <a:cxnLst/>
              <a:rect l="l" t="t" r="r" b="b"/>
              <a:pathLst>
                <a:path w="7500812" h="6973231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8"/>
              <a:stretch>
                <a:fillRect l="-33005" r="-3300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912030" y="3777899"/>
            <a:ext cx="3049503" cy="2835012"/>
            <a:chOff x="0" y="0"/>
            <a:chExt cx="7500812" cy="6973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00812" cy="6973231"/>
            </a:xfrm>
            <a:custGeom>
              <a:avLst/>
              <a:gdLst/>
              <a:ahLst/>
              <a:cxnLst/>
              <a:rect l="l" t="t" r="r" b="b"/>
              <a:pathLst>
                <a:path w="7500812" h="6973231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9"/>
              <a:stretch>
                <a:fillRect l="-19637" r="-1963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2543500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36282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129063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845241" y="1588150"/>
            <a:ext cx="597518" cy="103605"/>
            <a:chOff x="0" y="0"/>
            <a:chExt cx="812800" cy="1409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336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83458" y="6908185"/>
            <a:ext cx="2735520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MISSING VALUES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b="1">
              <a:solidFill>
                <a:srgbClr val="FF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956631" y="7441900"/>
            <a:ext cx="3419339" cy="23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endParaRPr/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Filled Country using forward fill (ffill).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Filled Date_added and Rating using mode.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Replaced missing durations with mode values (e.g., “90 min” for Movies)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776240" y="6908185"/>
            <a:ext cx="3222516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6EDE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HANDLING    INCONSISTENT VALUES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b="1">
              <a:solidFill>
                <a:srgbClr val="F6EDEA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19248" y="7441900"/>
            <a:ext cx="3049503" cy="211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endParaRPr/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Standardized Country names and Genres.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Converted Date_added to proper datetime format.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Dropped duplicates and incomplete rows.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072279" y="6908185"/>
            <a:ext cx="273552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OUTLIER DETECTION &amp; TREATMENT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b="1">
              <a:solidFill>
                <a:srgbClr val="FF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15288" y="7432375"/>
            <a:ext cx="3049503" cy="26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endParaRPr/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Removed illogical values (future Release_years).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Ensured Duration correctly separated → minutes for Movies, seasons for TV Shows.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Focused analysis on valid records with realistic values.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375970" y="1924969"/>
            <a:ext cx="5536060" cy="18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CLEANING</a:t>
            </a:r>
          </a:p>
          <a:p>
            <a:pPr algn="ctr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19904" y="2218279"/>
            <a:ext cx="373407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61092" y="6490617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49099" y="2671352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01405" y="1005690"/>
            <a:ext cx="7992635" cy="18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068576" y="2559218"/>
            <a:ext cx="597518" cy="103605"/>
            <a:chOff x="0" y="0"/>
            <a:chExt cx="812800" cy="140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36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76189" y="4237285"/>
            <a:ext cx="5448869" cy="4078808"/>
          </a:xfrm>
          <a:custGeom>
            <a:avLst/>
            <a:gdLst/>
            <a:ahLst/>
            <a:cxnLst/>
            <a:rect l="l" t="t" r="r" b="b"/>
            <a:pathLst>
              <a:path w="5448869" h="4078808">
                <a:moveTo>
                  <a:pt x="0" y="0"/>
                </a:moveTo>
                <a:lnTo>
                  <a:pt x="5448869" y="0"/>
                </a:lnTo>
                <a:lnTo>
                  <a:pt x="5448869" y="4078808"/>
                </a:lnTo>
                <a:lnTo>
                  <a:pt x="0" y="407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1821" y="4199185"/>
            <a:ext cx="5192156" cy="4078808"/>
          </a:xfrm>
          <a:custGeom>
            <a:avLst/>
            <a:gdLst/>
            <a:ahLst/>
            <a:cxnLst/>
            <a:rect l="l" t="t" r="r" b="b"/>
            <a:pathLst>
              <a:path w="5192156" h="4078808">
                <a:moveTo>
                  <a:pt x="0" y="0"/>
                </a:moveTo>
                <a:lnTo>
                  <a:pt x="5192156" y="0"/>
                </a:lnTo>
                <a:lnTo>
                  <a:pt x="5192156" y="4078808"/>
                </a:lnTo>
                <a:lnTo>
                  <a:pt x="0" y="4078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44183" y="4151565"/>
            <a:ext cx="5409701" cy="4164528"/>
          </a:xfrm>
          <a:custGeom>
            <a:avLst/>
            <a:gdLst/>
            <a:ahLst/>
            <a:cxnLst/>
            <a:rect l="l" t="t" r="r" b="b"/>
            <a:pathLst>
              <a:path w="5409701" h="4164528">
                <a:moveTo>
                  <a:pt x="0" y="0"/>
                </a:moveTo>
                <a:lnTo>
                  <a:pt x="5409701" y="0"/>
                </a:lnTo>
                <a:lnTo>
                  <a:pt x="5409701" y="4164528"/>
                </a:lnTo>
                <a:lnTo>
                  <a:pt x="0" y="4164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42240" y="8622682"/>
            <a:ext cx="325129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nt Plot for Content type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24992" y="8636326"/>
            <a:ext cx="283801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 plot for Rating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5398" y="8622682"/>
            <a:ext cx="3340313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histogram plot for Release year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2296" y="396545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3935" y="3014983"/>
            <a:ext cx="8532724" cy="4664815"/>
          </a:xfrm>
          <a:custGeom>
            <a:avLst/>
            <a:gdLst/>
            <a:ahLst/>
            <a:cxnLst/>
            <a:rect l="l" t="t" r="r" b="b"/>
            <a:pathLst>
              <a:path w="8532724" h="4664815">
                <a:moveTo>
                  <a:pt x="0" y="0"/>
                </a:moveTo>
                <a:lnTo>
                  <a:pt x="8532724" y="0"/>
                </a:lnTo>
                <a:lnTo>
                  <a:pt x="8532724" y="4664815"/>
                </a:lnTo>
                <a:lnTo>
                  <a:pt x="0" y="466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52211" y="1826169"/>
            <a:ext cx="7698159" cy="6148905"/>
          </a:xfrm>
          <a:custGeom>
            <a:avLst/>
            <a:gdLst/>
            <a:ahLst/>
            <a:cxnLst/>
            <a:rect l="l" t="t" r="r" b="b"/>
            <a:pathLst>
              <a:path w="7698159" h="6148905">
                <a:moveTo>
                  <a:pt x="0" y="0"/>
                </a:moveTo>
                <a:lnTo>
                  <a:pt x="7698160" y="0"/>
                </a:lnTo>
                <a:lnTo>
                  <a:pt x="7698160" y="6148904"/>
                </a:lnTo>
                <a:lnTo>
                  <a:pt x="0" y="6148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3935" y="8622682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 Plot for Months of added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2211" y="8480125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Pie Chart for Geners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3500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36282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29063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45241" y="1988200"/>
            <a:ext cx="597518" cy="103605"/>
            <a:chOff x="0" y="0"/>
            <a:chExt cx="812800" cy="140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52296" y="338587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50193" y="3806523"/>
            <a:ext cx="7009107" cy="5326922"/>
          </a:xfrm>
          <a:custGeom>
            <a:avLst/>
            <a:gdLst/>
            <a:ahLst/>
            <a:cxnLst/>
            <a:rect l="l" t="t" r="r" b="b"/>
            <a:pathLst>
              <a:path w="7009107" h="5326922">
                <a:moveTo>
                  <a:pt x="0" y="0"/>
                </a:moveTo>
                <a:lnTo>
                  <a:pt x="7009107" y="0"/>
                </a:lnTo>
                <a:lnTo>
                  <a:pt x="7009107" y="5326921"/>
                </a:lnTo>
                <a:lnTo>
                  <a:pt x="0" y="5326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7906" y="3917474"/>
            <a:ext cx="8767704" cy="5131528"/>
          </a:xfrm>
          <a:custGeom>
            <a:avLst/>
            <a:gdLst/>
            <a:ahLst/>
            <a:cxnLst/>
            <a:rect l="l" t="t" r="r" b="b"/>
            <a:pathLst>
              <a:path w="8767704" h="5131528">
                <a:moveTo>
                  <a:pt x="0" y="0"/>
                </a:moveTo>
                <a:lnTo>
                  <a:pt x="8767705" y="0"/>
                </a:lnTo>
                <a:lnTo>
                  <a:pt x="8767705" y="5131528"/>
                </a:lnTo>
                <a:lnTo>
                  <a:pt x="0" y="5131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190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0617" y="1996555"/>
            <a:ext cx="373407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88384" y="9277350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Type and Country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737" y="9220200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Scatterplot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Rating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36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590929"/>
            <a:ext cx="8818801" cy="4367704"/>
          </a:xfrm>
          <a:custGeom>
            <a:avLst/>
            <a:gdLst/>
            <a:ahLst/>
            <a:cxnLst/>
            <a:rect l="l" t="t" r="r" b="b"/>
            <a:pathLst>
              <a:path w="8818801" h="4367704">
                <a:moveTo>
                  <a:pt x="0" y="0"/>
                </a:moveTo>
                <a:lnTo>
                  <a:pt x="8818801" y="0"/>
                </a:lnTo>
                <a:lnTo>
                  <a:pt x="8818801" y="4367705"/>
                </a:lnTo>
                <a:lnTo>
                  <a:pt x="0" y="4367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05937" y="2062523"/>
            <a:ext cx="6753363" cy="5264646"/>
          </a:xfrm>
          <a:custGeom>
            <a:avLst/>
            <a:gdLst/>
            <a:ahLst/>
            <a:cxnLst/>
            <a:rect l="l" t="t" r="r" b="b"/>
            <a:pathLst>
              <a:path w="6753363" h="5264646">
                <a:moveTo>
                  <a:pt x="0" y="0"/>
                </a:moveTo>
                <a:lnTo>
                  <a:pt x="6753363" y="0"/>
                </a:lnTo>
                <a:lnTo>
                  <a:pt x="6753363" y="5264646"/>
                </a:lnTo>
                <a:lnTo>
                  <a:pt x="0" y="52646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004192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 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No of Shows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7501" y="8004192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 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333</Words>
  <Application>Microsoft Macintosh PowerPoint</Application>
  <PresentationFormat>Custom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Canva Sans</vt:lpstr>
      <vt:lpstr>Calibri</vt:lpstr>
      <vt:lpstr>Open Sans</vt:lpstr>
      <vt:lpstr>Bebas Neue Bold</vt:lpstr>
      <vt:lpstr>Arial</vt:lpstr>
      <vt:lpstr>Arial Bold</vt:lpstr>
      <vt:lpstr>Canva Sans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</dc:title>
  <cp:lastModifiedBy>Microsoft Office User</cp:lastModifiedBy>
  <cp:revision>3</cp:revision>
  <dcterms:created xsi:type="dcterms:W3CDTF">2006-08-16T00:00:00Z</dcterms:created>
  <dcterms:modified xsi:type="dcterms:W3CDTF">2025-08-18T07:14:30Z</dcterms:modified>
  <dc:identifier>DAGwVHz9O6E</dc:identifier>
</cp:coreProperties>
</file>